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8" r:id="rId2"/>
  </p:sldMasterIdLst>
  <p:notesMasterIdLst>
    <p:notesMasterId r:id="rId8"/>
  </p:notesMasterIdLst>
  <p:sldIdLst>
    <p:sldId id="256" r:id="rId3"/>
    <p:sldId id="448" r:id="rId4"/>
    <p:sldId id="395" r:id="rId5"/>
    <p:sldId id="483" r:id="rId6"/>
    <p:sldId id="338" r:id="rId7"/>
  </p:sldIdLst>
  <p:sldSz cx="12192000" cy="6858000"/>
  <p:notesSz cx="9926638" cy="6797675"/>
  <p:defaultTextStyle>
    <a:defPPr>
      <a:defRPr lang="de-DE"/>
    </a:defPPr>
    <a:lvl1pPr marL="0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3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832" autoAdjust="0"/>
  </p:normalViewPr>
  <p:slideViewPr>
    <p:cSldViewPr>
      <p:cViewPr varScale="1">
        <p:scale>
          <a:sx n="97" d="100"/>
          <a:sy n="97" d="100"/>
        </p:scale>
        <p:origin x="1074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38471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 lIns="80275" tIns="40138" rIns="80275" bIns="40138"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CADF484-8687-448E-AA2D-C01F4BE4F5F4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109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>
          <a:xfrm>
            <a:off x="992664" y="3228896"/>
            <a:ext cx="7941310" cy="3058954"/>
          </a:xfrm>
          <a:prstGeom prst="rect">
            <a:avLst/>
          </a:prstGeom>
        </p:spPr>
        <p:txBody>
          <a:bodyPr lIns="107031" tIns="53515" rIns="107031" bIns="53515"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1"/>
            <a:ext cx="1036320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3" y="3840482"/>
            <a:ext cx="853439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</p:spPr>
        <p:txBody>
          <a:bodyPr lIns="0" tIns="0" rIns="0" bIns="0"/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</p:spPr>
        <p:txBody>
          <a:bodyPr lIns="0" tIns="0" rIns="0" bIns="0"/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2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2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</p:spPr>
        <p:txBody>
          <a:bodyPr lIns="0" tIns="0" rIns="0" bIns="0"/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74837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689337" y="5801867"/>
            <a:ext cx="1089659" cy="7193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8974837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0689337" y="5801867"/>
            <a:ext cx="1089659" cy="7193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subtitle,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20000" y="648000"/>
            <a:ext cx="9540000" cy="630000"/>
          </a:xfrm>
          <a:prstGeom prst="rect">
            <a:avLst/>
          </a:prstGeom>
        </p:spPr>
        <p:txBody>
          <a:bodyPr lIns="90000" anchor="t" anchorCtr="0">
            <a:noAutofit/>
          </a:bodyPr>
          <a:lstStyle>
            <a:lvl1pPr>
              <a:lnSpc>
                <a:spcPct val="90000"/>
              </a:lnSpc>
              <a:defRPr sz="4400" b="1" i="0" cap="none" baseline="0">
                <a:solidFill>
                  <a:srgbClr val="003764"/>
                </a:solidFill>
                <a:latin typeface="Inria Serif" pitchFamily="2" charset="77"/>
              </a:defRPr>
            </a:lvl1pPr>
          </a:lstStyle>
          <a:p>
            <a:r>
              <a:rPr lang="en-US" dirty="0"/>
              <a:t>Click to edit title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000" y="1890000"/>
            <a:ext cx="10440000" cy="4282722"/>
          </a:xfrm>
          <a:prstGeom prst="rect">
            <a:avLst/>
          </a:prstGeom>
        </p:spPr>
        <p:txBody>
          <a:bodyPr>
            <a:noAutofit/>
          </a:bodyPr>
          <a:lstStyle>
            <a:lvl1pPr marL="180975" indent="-180975">
              <a:lnSpc>
                <a:spcPct val="110000"/>
              </a:lnSpc>
              <a:buFont typeface="Arial" panose="020B0604020202020204" pitchFamily="34" charset="0"/>
              <a:buChar char="•"/>
              <a:defRPr sz="2400" b="0" i="0">
                <a:solidFill>
                  <a:schemeClr val="tx1"/>
                </a:solidFill>
                <a:latin typeface="Frutiger LT Com 55 Roman" panose="020B0503030504020204" pitchFamily="34" charset="77"/>
              </a:defRPr>
            </a:lvl1pPr>
            <a:lvl2pPr marL="361950" indent="-180975">
              <a:lnSpc>
                <a:spcPct val="110000"/>
              </a:lnSpc>
              <a:defRPr sz="2400" b="0" i="0">
                <a:solidFill>
                  <a:schemeClr val="tx1"/>
                </a:solidFill>
                <a:latin typeface="Frutiger LT Com 55 Roman" panose="020B0503030504020204" pitchFamily="34" charset="77"/>
              </a:defRPr>
            </a:lvl2pPr>
            <a:lvl3pPr marL="542925" indent="-180975">
              <a:lnSpc>
                <a:spcPct val="110000"/>
              </a:lnSpc>
              <a:defRPr sz="2400" b="0" i="0">
                <a:solidFill>
                  <a:schemeClr val="tx1"/>
                </a:solidFill>
                <a:latin typeface="Frutiger LT Com 55 Roman" panose="020B0503030504020204" pitchFamily="34" charset="77"/>
              </a:defRPr>
            </a:lvl3pPr>
            <a:lvl4pPr marL="714375" indent="-171450">
              <a:defRPr sz="2400">
                <a:solidFill>
                  <a:schemeClr val="tx1"/>
                </a:solidFill>
                <a:latin typeface="Frutiger LT Com 45 Light" panose="020B0303030504020204" pitchFamily="34" charset="0"/>
              </a:defRPr>
            </a:lvl4pPr>
            <a:lvl5pPr marL="895350" indent="-180975">
              <a:defRPr sz="2400">
                <a:solidFill>
                  <a:schemeClr val="tx1"/>
                </a:solidFill>
                <a:latin typeface="Frutiger LT Com 45 Light" panose="020B0303030504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0000" y="6300000"/>
            <a:ext cx="4140000" cy="360000"/>
          </a:xfrm>
          <a:prstGeom prst="rect">
            <a:avLst/>
          </a:prstGeom>
        </p:spPr>
        <p:txBody>
          <a:bodyPr anchor="ctr" anchorCtr="0"/>
          <a:lstStyle>
            <a:lvl1pPr algn="l">
              <a:defRPr sz="800">
                <a:solidFill>
                  <a:srgbClr val="838383"/>
                </a:solidFill>
                <a:latin typeface="Frutiger LT Com 45 Light" panose="020B0303030504020204" pitchFamily="34" charset="0"/>
              </a:defRPr>
            </a:lvl1pPr>
          </a:lstStyle>
          <a:p>
            <a:r>
              <a:rPr lang="en-GB"/>
              <a:t>AP_GEN_2019_A_presentation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20000" y="6300000"/>
            <a:ext cx="720000" cy="360000"/>
          </a:xfrm>
          <a:prstGeom prst="rect">
            <a:avLst/>
          </a:prstGeom>
        </p:spPr>
        <p:txBody>
          <a:bodyPr anchor="ctr" anchorCtr="0"/>
          <a:lstStyle>
            <a:lvl1pPr algn="l">
              <a:defRPr sz="800">
                <a:solidFill>
                  <a:srgbClr val="838383"/>
                </a:solidFill>
                <a:latin typeface="Frutiger LT Com 45 Light" panose="020B0303030504020204" pitchFamily="34" charset="0"/>
              </a:defRPr>
            </a:lvl1pPr>
          </a:lstStyle>
          <a:p>
            <a:fld id="{545CC6C2-2EFE-4F8E-A6C1-ED43C6889947}" type="slidenum">
              <a:rPr lang="en-GB" smtClean="0"/>
              <a:pPr/>
              <a:t>‹#›</a:t>
            </a:fld>
            <a:r>
              <a:rPr lang="en-GB"/>
              <a:t> </a:t>
            </a:r>
            <a:endParaRPr lang="en-GB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3" hasCustomPrompt="1"/>
          </p:nvPr>
        </p:nvSpPr>
        <p:spPr>
          <a:xfrm>
            <a:off x="719999" y="1293509"/>
            <a:ext cx="10440000" cy="630000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 sz="3500" b="0" i="1">
                <a:solidFill>
                  <a:srgbClr val="003764"/>
                </a:solidFill>
                <a:latin typeface="Inria Serif" pitchFamily="2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subtitle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095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7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399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3533742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2006971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98735" y="1330387"/>
            <a:ext cx="4450080" cy="4426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0" i="1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79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1067614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1480462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11/21/2019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/>
            <a:fld id="{81D60167-4931-47E6-BA6A-407CBD079E47}" type="slidenum">
              <a:rPr spc="35" dirty="0"/>
              <a:pPr marL="25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4231766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74837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689337" y="5801867"/>
            <a:ext cx="1089659" cy="71932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305" y="685899"/>
            <a:ext cx="10597387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003763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8829" y="1978054"/>
            <a:ext cx="1059433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3" y="6377941"/>
            <a:ext cx="3901439" cy="292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1"/>
            <a:ext cx="2804160" cy="292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11/21/2019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86131" y="6423249"/>
            <a:ext cx="163831" cy="12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rgbClr val="828282"/>
                </a:solidFill>
                <a:latin typeface="Calibri"/>
                <a:cs typeface="Calibri"/>
              </a:defRPr>
            </a:lvl1pPr>
          </a:lstStyle>
          <a:p>
            <a:pPr marL="25398"/>
            <a:fld id="{81D60167-4931-47E6-BA6A-407CBD079E47}" type="slidenum">
              <a:rPr lang="en-US" spc="35" smtClean="0"/>
              <a:pPr marL="25398"/>
              <a:t>‹#›</a:t>
            </a:fld>
            <a:endParaRPr lang="en-US" spc="35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85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178">
        <a:defRPr>
          <a:latin typeface="+mn-lt"/>
          <a:ea typeface="+mn-ea"/>
          <a:cs typeface="+mn-cs"/>
        </a:defRPr>
      </a:lvl2pPr>
      <a:lvl3pPr marL="914354">
        <a:defRPr>
          <a:latin typeface="+mn-lt"/>
          <a:ea typeface="+mn-ea"/>
          <a:cs typeface="+mn-cs"/>
        </a:defRPr>
      </a:lvl3pPr>
      <a:lvl4pPr marL="1371532">
        <a:defRPr>
          <a:latin typeface="+mn-lt"/>
          <a:ea typeface="+mn-ea"/>
          <a:cs typeface="+mn-cs"/>
        </a:defRPr>
      </a:lvl4pPr>
      <a:lvl5pPr marL="1828709">
        <a:defRPr>
          <a:latin typeface="+mn-lt"/>
          <a:ea typeface="+mn-ea"/>
          <a:cs typeface="+mn-cs"/>
        </a:defRPr>
      </a:lvl5pPr>
      <a:lvl6pPr marL="2285886">
        <a:defRPr>
          <a:latin typeface="+mn-lt"/>
          <a:ea typeface="+mn-ea"/>
          <a:cs typeface="+mn-cs"/>
        </a:defRPr>
      </a:lvl6pPr>
      <a:lvl7pPr marL="2743062">
        <a:defRPr>
          <a:latin typeface="+mn-lt"/>
          <a:ea typeface="+mn-ea"/>
          <a:cs typeface="+mn-cs"/>
        </a:defRPr>
      </a:lvl7pPr>
      <a:lvl8pPr marL="3200240">
        <a:defRPr>
          <a:latin typeface="+mn-lt"/>
          <a:ea typeface="+mn-ea"/>
          <a:cs typeface="+mn-cs"/>
        </a:defRPr>
      </a:lvl8pPr>
      <a:lvl9pPr marL="36574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178">
        <a:defRPr>
          <a:latin typeface="+mn-lt"/>
          <a:ea typeface="+mn-ea"/>
          <a:cs typeface="+mn-cs"/>
        </a:defRPr>
      </a:lvl2pPr>
      <a:lvl3pPr marL="914354">
        <a:defRPr>
          <a:latin typeface="+mn-lt"/>
          <a:ea typeface="+mn-ea"/>
          <a:cs typeface="+mn-cs"/>
        </a:defRPr>
      </a:lvl3pPr>
      <a:lvl4pPr marL="1371532">
        <a:defRPr>
          <a:latin typeface="+mn-lt"/>
          <a:ea typeface="+mn-ea"/>
          <a:cs typeface="+mn-cs"/>
        </a:defRPr>
      </a:lvl4pPr>
      <a:lvl5pPr marL="1828709">
        <a:defRPr>
          <a:latin typeface="+mn-lt"/>
          <a:ea typeface="+mn-ea"/>
          <a:cs typeface="+mn-cs"/>
        </a:defRPr>
      </a:lvl5pPr>
      <a:lvl6pPr marL="2285886">
        <a:defRPr>
          <a:latin typeface="+mn-lt"/>
          <a:ea typeface="+mn-ea"/>
          <a:cs typeface="+mn-cs"/>
        </a:defRPr>
      </a:lvl6pPr>
      <a:lvl7pPr marL="2743062">
        <a:defRPr>
          <a:latin typeface="+mn-lt"/>
          <a:ea typeface="+mn-ea"/>
          <a:cs typeface="+mn-cs"/>
        </a:defRPr>
      </a:lvl7pPr>
      <a:lvl8pPr marL="3200240">
        <a:defRPr>
          <a:latin typeface="+mn-lt"/>
          <a:ea typeface="+mn-ea"/>
          <a:cs typeface="+mn-cs"/>
        </a:defRPr>
      </a:lvl8pPr>
      <a:lvl9pPr marL="36574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8975201" y="4986991"/>
            <a:ext cx="3216910" cy="1871345"/>
          </a:xfrm>
          <a:custGeom>
            <a:avLst/>
            <a:gdLst/>
            <a:ahLst/>
            <a:cxnLst/>
            <a:rect l="l" t="t" r="r" b="b"/>
            <a:pathLst>
              <a:path w="3216909" h="1871345">
                <a:moveTo>
                  <a:pt x="2822905" y="0"/>
                </a:moveTo>
                <a:lnTo>
                  <a:pt x="0" y="1871008"/>
                </a:lnTo>
                <a:lnTo>
                  <a:pt x="3216798" y="1871008"/>
                </a:lnTo>
                <a:lnTo>
                  <a:pt x="3216798" y="196955"/>
                </a:lnTo>
                <a:lnTo>
                  <a:pt x="2822905" y="0"/>
                </a:lnTo>
                <a:close/>
              </a:path>
            </a:pathLst>
          </a:custGeom>
          <a:solidFill>
            <a:srgbClr val="003764"/>
          </a:solidFill>
        </p:spPr>
        <p:txBody>
          <a:bodyPr wrap="square" lIns="0" tIns="0" rIns="0" bIns="0" rtlCol="0"/>
          <a:lstStyle/>
          <a:p>
            <a:pPr defTabSz="914400"/>
            <a:endParaRPr sz="1800">
              <a:solidFill>
                <a:prstClr val="black"/>
              </a:solidFill>
            </a:endParaRPr>
          </a:p>
        </p:txBody>
      </p:sp>
      <p:sp>
        <p:nvSpPr>
          <p:cNvPr id="17" name="bk object 17"/>
          <p:cNvSpPr/>
          <p:nvPr/>
        </p:nvSpPr>
        <p:spPr>
          <a:xfrm>
            <a:off x="10689335" y="5800344"/>
            <a:ext cx="1091183" cy="72237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defTabSz="914400"/>
            <a:endParaRPr sz="1800">
              <a:solidFill>
                <a:prstClr val="black"/>
              </a:solidFill>
            </a:endParaRPr>
          </a:p>
        </p:txBody>
      </p:sp>
      <p:sp>
        <p:nvSpPr>
          <p:cNvPr id="18" name="bk object 18"/>
          <p:cNvSpPr/>
          <p:nvPr/>
        </p:nvSpPr>
        <p:spPr>
          <a:xfrm>
            <a:off x="8473440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885"/>
                </a:lnTo>
                <a:lnTo>
                  <a:pt x="3324666" y="4993672"/>
                </a:lnTo>
                <a:lnTo>
                  <a:pt x="3718559" y="5190981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AE2D1"/>
          </a:solidFill>
        </p:spPr>
        <p:txBody>
          <a:bodyPr wrap="square" lIns="0" tIns="0" rIns="0" bIns="0" rtlCol="0"/>
          <a:lstStyle/>
          <a:p>
            <a:pPr defTabSz="914400"/>
            <a:endParaRPr sz="1800">
              <a:solidFill>
                <a:prstClr val="black"/>
              </a:solidFill>
            </a:endParaRPr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97295" y="672497"/>
            <a:ext cx="10597409" cy="584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003764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8735" y="1980592"/>
            <a:ext cx="10594529" cy="21888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39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sz="18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1D8BD707-D9CF-40AE-B4C6-C98DA3205C09}" type="datetimeFigureOut">
              <a:rPr lang="en-US" sz="1800">
                <a:solidFill>
                  <a:prstClr val="black">
                    <a:tint val="75000"/>
                  </a:prstClr>
                </a:solidFill>
              </a:rPr>
              <a:pPr defTabSz="914400"/>
              <a:t>11/21/2019</a:t>
            </a:fld>
            <a:endParaRPr lang="en-US" sz="18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86034" y="6426346"/>
            <a:ext cx="107315" cy="12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rgbClr val="838383"/>
                </a:solidFill>
                <a:latin typeface="Calibri"/>
                <a:cs typeface="Calibri"/>
              </a:defRPr>
            </a:lvl1pPr>
          </a:lstStyle>
          <a:p>
            <a:pPr marL="25400" defTabSz="914400"/>
            <a:fld id="{81D60167-4931-47E6-BA6A-407CBD079E47}" type="slidenum">
              <a:rPr spc="35" dirty="0"/>
              <a:pPr marL="25400" defTabSz="914400"/>
              <a:t>‹#›</a:t>
            </a:fld>
            <a:endParaRPr spc="35" dirty="0"/>
          </a:p>
        </p:txBody>
      </p:sp>
    </p:spTree>
    <p:extLst>
      <p:ext uri="{BB962C8B-B14F-4D97-AF65-F5344CB8AC3E}">
        <p14:creationId xmlns:p14="http://schemas.microsoft.com/office/powerpoint/2010/main" val="1104600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6857999"/>
                </a:moveTo>
                <a:lnTo>
                  <a:pt x="12191999" y="6857999"/>
                </a:lnTo>
                <a:lnTo>
                  <a:pt x="12191999" y="0"/>
                </a:lnTo>
                <a:lnTo>
                  <a:pt x="0" y="0"/>
                </a:lnTo>
                <a:lnTo>
                  <a:pt x="0" y="6857999"/>
                </a:lnTo>
                <a:close/>
              </a:path>
            </a:pathLst>
          </a:custGeom>
          <a:solidFill>
            <a:srgbClr val="0083A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973314" y="4987291"/>
            <a:ext cx="3217545" cy="1870711"/>
          </a:xfrm>
          <a:custGeom>
            <a:avLst/>
            <a:gdLst/>
            <a:ahLst/>
            <a:cxnLst/>
            <a:rect l="l" t="t" r="r" b="b"/>
            <a:pathLst>
              <a:path w="3217545" h="1870709">
                <a:moveTo>
                  <a:pt x="2823209" y="0"/>
                </a:moveTo>
                <a:lnTo>
                  <a:pt x="0" y="1870709"/>
                </a:lnTo>
                <a:lnTo>
                  <a:pt x="3217163" y="1870709"/>
                </a:lnTo>
                <a:lnTo>
                  <a:pt x="3217163" y="196976"/>
                </a:lnTo>
                <a:lnTo>
                  <a:pt x="2823209" y="0"/>
                </a:lnTo>
                <a:close/>
              </a:path>
            </a:pathLst>
          </a:custGeom>
          <a:solidFill>
            <a:srgbClr val="0037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687813" y="5801867"/>
            <a:ext cx="1089659" cy="7193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471915" y="0"/>
            <a:ext cx="3718560" cy="5191125"/>
          </a:xfrm>
          <a:custGeom>
            <a:avLst/>
            <a:gdLst/>
            <a:ahLst/>
            <a:cxnLst/>
            <a:rect l="l" t="t" r="r" b="b"/>
            <a:pathLst>
              <a:path w="3718559" h="5191125">
                <a:moveTo>
                  <a:pt x="0" y="0"/>
                </a:moveTo>
                <a:lnTo>
                  <a:pt x="3113653" y="1446794"/>
                </a:lnTo>
                <a:lnTo>
                  <a:pt x="3324605" y="4993385"/>
                </a:lnTo>
                <a:lnTo>
                  <a:pt x="3718559" y="5190743"/>
                </a:lnTo>
                <a:lnTo>
                  <a:pt x="3718559" y="4693"/>
                </a:lnTo>
                <a:lnTo>
                  <a:pt x="0" y="0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69038" y="3131061"/>
            <a:ext cx="8891905" cy="306705"/>
          </a:xfrm>
          <a:custGeom>
            <a:avLst/>
            <a:gdLst/>
            <a:ahLst/>
            <a:cxnLst/>
            <a:rect l="l" t="t" r="r" b="b"/>
            <a:pathLst>
              <a:path w="8891905" h="306704">
                <a:moveTo>
                  <a:pt x="0" y="306323"/>
                </a:moveTo>
                <a:lnTo>
                  <a:pt x="8891777" y="306323"/>
                </a:lnTo>
                <a:lnTo>
                  <a:pt x="8891777" y="0"/>
                </a:lnTo>
                <a:lnTo>
                  <a:pt x="0" y="0"/>
                </a:lnTo>
                <a:lnTo>
                  <a:pt x="0" y="306323"/>
                </a:lnTo>
                <a:close/>
              </a:path>
            </a:pathLst>
          </a:custGeom>
          <a:solidFill>
            <a:srgbClr val="89E2D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62945" y="3715025"/>
            <a:ext cx="10462255" cy="13336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ts val="3460"/>
              </a:lnSpc>
            </a:pP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Nguyen Chi Truong</a:t>
            </a:r>
          </a:p>
          <a:p>
            <a:pPr marL="12700" marR="5080">
              <a:lnSpc>
                <a:spcPts val="3460"/>
              </a:lnSpc>
            </a:pP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Đại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biểu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kỹ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thuật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của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Việt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Nam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tại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Kỳ</a:t>
            </a:r>
            <a:r>
              <a:rPr lang="en-US" sz="3200" spc="-51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-51" dirty="0" err="1">
                <a:solidFill>
                  <a:srgbClr val="FFFFFF"/>
                </a:solidFill>
                <a:latin typeface="Book Antiqua"/>
                <a:cs typeface="Book Antiqua"/>
              </a:rPr>
              <a:t>thi</a:t>
            </a:r>
            <a:endParaRPr sz="3200" dirty="0">
              <a:latin typeface="Book Antiqua"/>
              <a:cs typeface="Book Antiqua"/>
            </a:endParaRPr>
          </a:p>
          <a:p>
            <a:pPr marL="12700">
              <a:lnSpc>
                <a:spcPts val="3404"/>
              </a:lnSpc>
            </a:pP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Vụ</a:t>
            </a:r>
            <a:r>
              <a:rPr lang="en-US" sz="32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Trưởng</a:t>
            </a:r>
            <a:r>
              <a:rPr lang="en-US" sz="32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Vụ</a:t>
            </a:r>
            <a:r>
              <a:rPr lang="en-US" sz="32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Kỹ</a:t>
            </a:r>
            <a:r>
              <a:rPr lang="en-US" sz="32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năng</a:t>
            </a:r>
            <a:r>
              <a:rPr lang="en-US" sz="32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3200" spc="60" dirty="0" err="1">
                <a:solidFill>
                  <a:srgbClr val="FFFFFF"/>
                </a:solidFill>
                <a:latin typeface="Book Antiqua"/>
                <a:cs typeface="Book Antiqua"/>
              </a:rPr>
              <a:t>nghề</a:t>
            </a:r>
            <a:endParaRPr lang="en-US" sz="3200" spc="60" dirty="0">
              <a:solidFill>
                <a:srgbClr val="FFFFFF"/>
              </a:solidFill>
              <a:latin typeface="Book Antiqua"/>
              <a:cs typeface="Book Antiqu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2445" y="1527145"/>
            <a:ext cx="10843253" cy="14773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/>
            <a:r>
              <a:rPr lang="en-US" sz="4800" dirty="0">
                <a:solidFill>
                  <a:schemeClr val="bg1"/>
                </a:solidFill>
                <a:latin typeface="Arial"/>
                <a:cs typeface="Arial"/>
              </a:rPr>
              <a:t>NHIỆM VỤ CHUYÊN GIA VÀ YÊU CẦU VỀ PHẨM CHẤT, NĂNG LỰC</a:t>
            </a:r>
            <a:endParaRPr sz="48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22014" y="5896269"/>
            <a:ext cx="430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spc="60" dirty="0" err="1">
                <a:solidFill>
                  <a:srgbClr val="FFFFFF"/>
                </a:solidFill>
                <a:latin typeface="Book Antiqua"/>
                <a:cs typeface="Book Antiqua"/>
              </a:rPr>
              <a:t>Hải</a:t>
            </a:r>
            <a:r>
              <a:rPr lang="en-US" sz="2000" spc="60" dirty="0">
                <a:solidFill>
                  <a:srgbClr val="FFFFFF"/>
                </a:solidFill>
                <a:latin typeface="Book Antiqua"/>
                <a:cs typeface="Book Antiqua"/>
              </a:rPr>
              <a:t> </a:t>
            </a:r>
            <a:r>
              <a:rPr lang="en-US" sz="2000" spc="60" dirty="0" err="1">
                <a:solidFill>
                  <a:srgbClr val="FFFFFF"/>
                </a:solidFill>
                <a:latin typeface="Book Antiqua"/>
                <a:cs typeface="Book Antiqua"/>
              </a:rPr>
              <a:t>Phòng</a:t>
            </a:r>
            <a:r>
              <a:rPr lang="en-US" sz="2000" spc="60" dirty="0">
                <a:solidFill>
                  <a:srgbClr val="FFFFFF"/>
                </a:solidFill>
                <a:latin typeface="Book Antiqua"/>
                <a:cs typeface="Book Antiqua"/>
              </a:rPr>
              <a:t>, </a:t>
            </a:r>
            <a:r>
              <a:rPr lang="en-US" sz="2000" spc="60" dirty="0" err="1">
                <a:solidFill>
                  <a:srgbClr val="FFFFFF"/>
                </a:solidFill>
                <a:latin typeface="Book Antiqua"/>
                <a:cs typeface="Book Antiqua"/>
              </a:rPr>
              <a:t>ngày</a:t>
            </a:r>
            <a:r>
              <a:rPr lang="en-US" sz="2000" spc="60" dirty="0">
                <a:solidFill>
                  <a:srgbClr val="FFFFFF"/>
                </a:solidFill>
                <a:latin typeface="Book Antiqua"/>
                <a:cs typeface="Book Antiqua"/>
              </a:rPr>
              <a:t> 21/11</a:t>
            </a:r>
            <a:r>
              <a:rPr lang="en-US" sz="2000" spc="85" dirty="0">
                <a:solidFill>
                  <a:srgbClr val="FFFFFF"/>
                </a:solidFill>
                <a:latin typeface="Times New Roman"/>
                <a:cs typeface="Times New Roman"/>
              </a:rPr>
              <a:t>/</a:t>
            </a:r>
            <a:r>
              <a:rPr lang="en-US" sz="2000" spc="175" dirty="0">
                <a:solidFill>
                  <a:srgbClr val="FFFFFF"/>
                </a:solidFill>
                <a:latin typeface="Book Antiqua"/>
                <a:cs typeface="Book Antiqua"/>
              </a:rPr>
              <a:t>2019</a:t>
            </a:r>
            <a:endParaRPr lang="en-US" sz="2000" dirty="0">
              <a:latin typeface="Book Antiqua"/>
              <a:cs typeface="Book Antiqu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4734" y="952699"/>
            <a:ext cx="10554641" cy="630000"/>
          </a:xfrm>
        </p:spPr>
        <p:txBody>
          <a:bodyPr/>
          <a:lstStyle/>
          <a:p>
            <a:r>
              <a:rPr lang="en-GB" sz="3200" dirty="0"/>
              <a:t>1. </a:t>
            </a:r>
            <a:r>
              <a:rPr lang="en-GB" sz="3200" dirty="0" err="1"/>
              <a:t>Bảo</a:t>
            </a:r>
            <a:r>
              <a:rPr lang="en-GB" sz="3200" dirty="0"/>
              <a:t> </a:t>
            </a:r>
            <a:r>
              <a:rPr lang="en-GB" sz="3200" dirty="0" err="1"/>
              <a:t>đảm</a:t>
            </a:r>
            <a:r>
              <a:rPr lang="en-GB" sz="3200" dirty="0"/>
              <a:t> </a:t>
            </a:r>
            <a:r>
              <a:rPr lang="en-GB" sz="3200" dirty="0" err="1"/>
              <a:t>các</a:t>
            </a:r>
            <a:r>
              <a:rPr lang="en-GB" sz="3200" dirty="0"/>
              <a:t> </a:t>
            </a:r>
            <a:r>
              <a:rPr lang="en-GB" sz="3200" dirty="0" err="1"/>
              <a:t>ciá</a:t>
            </a:r>
            <a:r>
              <a:rPr lang="en-GB" sz="3200" dirty="0"/>
              <a:t> </a:t>
            </a:r>
            <a:r>
              <a:rPr lang="en-GB" sz="3200" dirty="0" err="1"/>
              <a:t>trị</a:t>
            </a:r>
            <a:r>
              <a:rPr lang="en-GB" sz="3200" dirty="0"/>
              <a:t> </a:t>
            </a:r>
            <a:r>
              <a:rPr lang="en-GB" sz="3200" dirty="0" err="1"/>
              <a:t>cốt</a:t>
            </a:r>
            <a:r>
              <a:rPr lang="en-GB" sz="3200" dirty="0"/>
              <a:t> </a:t>
            </a:r>
            <a:r>
              <a:rPr lang="en-GB" sz="3200" dirty="0" err="1"/>
              <a:t>lõi</a:t>
            </a:r>
            <a:r>
              <a:rPr lang="en-GB" sz="3200" dirty="0"/>
              <a:t> </a:t>
            </a:r>
            <a:r>
              <a:rPr lang="en-GB" sz="3200" dirty="0" err="1"/>
              <a:t>và</a:t>
            </a:r>
            <a:r>
              <a:rPr lang="en-GB" sz="3200" dirty="0"/>
              <a:t> </a:t>
            </a:r>
            <a:r>
              <a:rPr lang="en-GB" sz="3200" dirty="0" err="1"/>
              <a:t>nguyên</a:t>
            </a:r>
            <a:r>
              <a:rPr lang="en-GB" sz="3200" dirty="0"/>
              <a:t> </a:t>
            </a:r>
            <a:r>
              <a:rPr lang="en-GB" sz="3200" dirty="0" err="1"/>
              <a:t>tắc</a:t>
            </a:r>
            <a:r>
              <a:rPr lang="en-GB" sz="3200" dirty="0"/>
              <a:t> </a:t>
            </a:r>
            <a:r>
              <a:rPr lang="en-GB" sz="3200" dirty="0" err="1"/>
              <a:t>kỳ</a:t>
            </a:r>
            <a:r>
              <a:rPr lang="en-GB" sz="3200" dirty="0"/>
              <a:t> </a:t>
            </a:r>
            <a:r>
              <a:rPr lang="en-GB" sz="3200" dirty="0" err="1"/>
              <a:t>thi</a:t>
            </a:r>
            <a:r>
              <a:rPr lang="en-GB" sz="3200" dirty="0"/>
              <a:t> </a:t>
            </a:r>
            <a:r>
              <a:rPr lang="en-GB" sz="3200" dirty="0" err="1"/>
              <a:t>tay</a:t>
            </a:r>
            <a:r>
              <a:rPr lang="en-GB" sz="3200" dirty="0"/>
              <a:t> </a:t>
            </a:r>
            <a:r>
              <a:rPr lang="en-GB" sz="3200" dirty="0" err="1"/>
              <a:t>nghề</a:t>
            </a:r>
            <a:r>
              <a:rPr lang="en-GB" sz="3200" dirty="0"/>
              <a:t>:</a:t>
            </a:r>
            <a:endParaRPr lang="en-GB" sz="3200" cap="none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719999" y="3384797"/>
            <a:ext cx="10440000" cy="3397003"/>
          </a:xfrm>
        </p:spPr>
        <p:txBody>
          <a:bodyPr/>
          <a:lstStyle/>
          <a:p>
            <a:pPr>
              <a:spcBef>
                <a:spcPts val="400"/>
              </a:spcBef>
            </a:pPr>
            <a:r>
              <a:rPr lang="en-GB" b="1" dirty="0">
                <a:solidFill>
                  <a:srgbClr val="0084AD"/>
                </a:solidFill>
              </a:rPr>
              <a:t>Innovation and Excellence		- </a:t>
            </a:r>
            <a:r>
              <a:rPr lang="en-GB" b="1" dirty="0" err="1">
                <a:solidFill>
                  <a:srgbClr val="0084AD"/>
                </a:solidFill>
              </a:rPr>
              <a:t>Đổi</a:t>
            </a:r>
            <a:r>
              <a:rPr lang="en-GB" b="1" dirty="0">
                <a:solidFill>
                  <a:srgbClr val="0084AD"/>
                </a:solidFill>
              </a:rPr>
              <a:t> m</a:t>
            </a:r>
            <a:r>
              <a:rPr lang="en-US" b="1" dirty="0" err="1">
                <a:solidFill>
                  <a:srgbClr val="0084AD"/>
                </a:solidFill>
              </a:rPr>
              <a:t>ới</a:t>
            </a:r>
            <a:r>
              <a:rPr lang="en-US" b="1" dirty="0">
                <a:solidFill>
                  <a:srgbClr val="0084AD"/>
                </a:solidFill>
              </a:rPr>
              <a:t> </a:t>
            </a:r>
            <a:r>
              <a:rPr lang="en-US" b="1" dirty="0" err="1">
                <a:solidFill>
                  <a:srgbClr val="0084AD"/>
                </a:solidFill>
              </a:rPr>
              <a:t>và</a:t>
            </a:r>
            <a:r>
              <a:rPr lang="en-US" b="1" dirty="0">
                <a:solidFill>
                  <a:srgbClr val="0084AD"/>
                </a:solidFill>
              </a:rPr>
              <a:t> </a:t>
            </a:r>
            <a:r>
              <a:rPr lang="en-US" b="1" dirty="0" err="1">
                <a:solidFill>
                  <a:srgbClr val="0084AD"/>
                </a:solidFill>
              </a:rPr>
              <a:t>xuất</a:t>
            </a:r>
            <a:r>
              <a:rPr lang="en-US" b="1" dirty="0">
                <a:solidFill>
                  <a:srgbClr val="0084AD"/>
                </a:solidFill>
              </a:rPr>
              <a:t> </a:t>
            </a:r>
            <a:r>
              <a:rPr lang="en-US" b="1" dirty="0" err="1">
                <a:solidFill>
                  <a:srgbClr val="0084AD"/>
                </a:solidFill>
              </a:rPr>
              <a:t>sắc</a:t>
            </a:r>
            <a:endParaRPr lang="en-GB" b="1" dirty="0">
              <a:solidFill>
                <a:srgbClr val="0084AD"/>
              </a:solidFill>
            </a:endParaRPr>
          </a:p>
          <a:p>
            <a:pPr>
              <a:spcBef>
                <a:spcPts val="400"/>
              </a:spcBef>
            </a:pPr>
            <a:r>
              <a:rPr lang="en-GB" b="1" dirty="0">
                <a:solidFill>
                  <a:srgbClr val="0084AD"/>
                </a:solidFill>
              </a:rPr>
              <a:t>Dignity				- </a:t>
            </a:r>
            <a:r>
              <a:rPr lang="en-GB" b="1" dirty="0" err="1">
                <a:solidFill>
                  <a:srgbClr val="0084AD"/>
                </a:solidFill>
              </a:rPr>
              <a:t>Nhân</a:t>
            </a:r>
            <a:r>
              <a:rPr lang="en-GB" b="1" dirty="0">
                <a:solidFill>
                  <a:srgbClr val="0084AD"/>
                </a:solidFill>
              </a:rPr>
              <a:t> </a:t>
            </a:r>
            <a:r>
              <a:rPr lang="en-GB" b="1" dirty="0" err="1">
                <a:solidFill>
                  <a:srgbClr val="0084AD"/>
                </a:solidFill>
              </a:rPr>
              <a:t>phẩm</a:t>
            </a:r>
            <a:r>
              <a:rPr lang="en-GB" b="1" dirty="0">
                <a:solidFill>
                  <a:srgbClr val="0084AD"/>
                </a:solidFill>
              </a:rPr>
              <a:t>	</a:t>
            </a:r>
          </a:p>
          <a:p>
            <a:pPr>
              <a:spcBef>
                <a:spcPts val="400"/>
              </a:spcBef>
            </a:pPr>
            <a:r>
              <a:rPr lang="en-GB" b="1" dirty="0">
                <a:solidFill>
                  <a:srgbClr val="0084AD"/>
                </a:solidFill>
              </a:rPr>
              <a:t>Environment and Sustainability	- </a:t>
            </a:r>
            <a:r>
              <a:rPr lang="en-GB" b="1" dirty="0" err="1">
                <a:solidFill>
                  <a:srgbClr val="0084AD"/>
                </a:solidFill>
              </a:rPr>
              <a:t>Môi</a:t>
            </a:r>
            <a:r>
              <a:rPr lang="en-GB" b="1" dirty="0">
                <a:solidFill>
                  <a:srgbClr val="0084AD"/>
                </a:solidFill>
              </a:rPr>
              <a:t> tr</a:t>
            </a:r>
            <a:r>
              <a:rPr lang="vi-VN" b="1" dirty="0">
                <a:solidFill>
                  <a:srgbClr val="0084AD"/>
                </a:solidFill>
              </a:rPr>
              <a:t>ư</a:t>
            </a:r>
            <a:r>
              <a:rPr lang="en-US" b="1" dirty="0" err="1">
                <a:solidFill>
                  <a:srgbClr val="0084AD"/>
                </a:solidFill>
              </a:rPr>
              <a:t>ờng</a:t>
            </a:r>
            <a:r>
              <a:rPr lang="en-US" b="1" dirty="0">
                <a:solidFill>
                  <a:srgbClr val="0084AD"/>
                </a:solidFill>
              </a:rPr>
              <a:t> </a:t>
            </a:r>
            <a:r>
              <a:rPr lang="en-US" b="1" dirty="0" err="1">
                <a:solidFill>
                  <a:srgbClr val="0084AD"/>
                </a:solidFill>
              </a:rPr>
              <a:t>và</a:t>
            </a:r>
            <a:r>
              <a:rPr lang="en-US" b="1" dirty="0">
                <a:solidFill>
                  <a:srgbClr val="0084AD"/>
                </a:solidFill>
              </a:rPr>
              <a:t> </a:t>
            </a:r>
            <a:r>
              <a:rPr lang="en-US" b="1" dirty="0" err="1">
                <a:solidFill>
                  <a:srgbClr val="0084AD"/>
                </a:solidFill>
              </a:rPr>
              <a:t>tính</a:t>
            </a:r>
            <a:r>
              <a:rPr lang="en-US" b="1" dirty="0">
                <a:solidFill>
                  <a:srgbClr val="0084AD"/>
                </a:solidFill>
              </a:rPr>
              <a:t> </a:t>
            </a:r>
            <a:r>
              <a:rPr lang="en-US" b="1" dirty="0" err="1">
                <a:solidFill>
                  <a:srgbClr val="0084AD"/>
                </a:solidFill>
              </a:rPr>
              <a:t>bền</a:t>
            </a:r>
            <a:r>
              <a:rPr lang="en-US" b="1" dirty="0">
                <a:solidFill>
                  <a:srgbClr val="0084AD"/>
                </a:solidFill>
              </a:rPr>
              <a:t> </a:t>
            </a:r>
            <a:r>
              <a:rPr lang="en-US" b="1" dirty="0" err="1">
                <a:solidFill>
                  <a:srgbClr val="0084AD"/>
                </a:solidFill>
              </a:rPr>
              <a:t>vững</a:t>
            </a:r>
            <a:endParaRPr lang="en-GB" b="1" dirty="0">
              <a:solidFill>
                <a:srgbClr val="0084AD"/>
              </a:solidFill>
            </a:endParaRPr>
          </a:p>
          <a:p>
            <a:pPr>
              <a:spcBef>
                <a:spcPts val="400"/>
              </a:spcBef>
            </a:pPr>
            <a:r>
              <a:rPr lang="en-GB" b="1" dirty="0">
                <a:solidFill>
                  <a:srgbClr val="0084AD"/>
                </a:solidFill>
              </a:rPr>
              <a:t>Health, Safety, and Environment	- S</a:t>
            </a:r>
            <a:r>
              <a:rPr lang="en-US" b="1" dirty="0" err="1">
                <a:solidFill>
                  <a:srgbClr val="0084AD"/>
                </a:solidFill>
              </a:rPr>
              <a:t>ức</a:t>
            </a:r>
            <a:r>
              <a:rPr lang="en-US" b="1" dirty="0">
                <a:solidFill>
                  <a:srgbClr val="0084AD"/>
                </a:solidFill>
              </a:rPr>
              <a:t> </a:t>
            </a:r>
            <a:r>
              <a:rPr lang="en-US" b="1" dirty="0" err="1">
                <a:solidFill>
                  <a:srgbClr val="0084AD"/>
                </a:solidFill>
              </a:rPr>
              <a:t>khỏe</a:t>
            </a:r>
            <a:r>
              <a:rPr lang="en-US" b="1" dirty="0">
                <a:solidFill>
                  <a:srgbClr val="0084AD"/>
                </a:solidFill>
              </a:rPr>
              <a:t>, an </a:t>
            </a:r>
            <a:r>
              <a:rPr lang="en-US" b="1" dirty="0" err="1">
                <a:solidFill>
                  <a:srgbClr val="0084AD"/>
                </a:solidFill>
              </a:rPr>
              <a:t>toàn</a:t>
            </a:r>
            <a:r>
              <a:rPr lang="en-US" b="1" dirty="0">
                <a:solidFill>
                  <a:srgbClr val="0084AD"/>
                </a:solidFill>
              </a:rPr>
              <a:t> </a:t>
            </a:r>
            <a:r>
              <a:rPr lang="en-US" b="1" dirty="0" err="1">
                <a:solidFill>
                  <a:srgbClr val="0084AD"/>
                </a:solidFill>
              </a:rPr>
              <a:t>và</a:t>
            </a:r>
            <a:r>
              <a:rPr lang="en-US" b="1" dirty="0">
                <a:solidFill>
                  <a:srgbClr val="0084AD"/>
                </a:solidFill>
              </a:rPr>
              <a:t> </a:t>
            </a:r>
            <a:r>
              <a:rPr lang="en-US" b="1" dirty="0" err="1">
                <a:solidFill>
                  <a:srgbClr val="0084AD"/>
                </a:solidFill>
              </a:rPr>
              <a:t>môi</a:t>
            </a:r>
            <a:r>
              <a:rPr lang="en-US" b="1" dirty="0">
                <a:solidFill>
                  <a:srgbClr val="0084AD"/>
                </a:solidFill>
              </a:rPr>
              <a:t> tr</a:t>
            </a:r>
            <a:r>
              <a:rPr lang="vi-VN" b="1" dirty="0">
                <a:solidFill>
                  <a:srgbClr val="0084AD"/>
                </a:solidFill>
              </a:rPr>
              <a:t>ư</a:t>
            </a:r>
            <a:r>
              <a:rPr lang="en-US" b="1" dirty="0" err="1">
                <a:solidFill>
                  <a:srgbClr val="0084AD"/>
                </a:solidFill>
              </a:rPr>
              <a:t>ờng</a:t>
            </a:r>
            <a:endParaRPr lang="en-GB" b="1" dirty="0">
              <a:solidFill>
                <a:srgbClr val="0084AD"/>
              </a:solidFill>
            </a:endParaRPr>
          </a:p>
          <a:p>
            <a:pPr>
              <a:spcBef>
                <a:spcPts val="400"/>
              </a:spcBef>
            </a:pPr>
            <a:r>
              <a:rPr lang="en-GB" b="1" dirty="0">
                <a:solidFill>
                  <a:srgbClr val="0084AD"/>
                </a:solidFill>
              </a:rPr>
              <a:t>Leadership				- </a:t>
            </a:r>
            <a:r>
              <a:rPr lang="en-GB" b="1" dirty="0" err="1">
                <a:solidFill>
                  <a:srgbClr val="0084AD"/>
                </a:solidFill>
              </a:rPr>
              <a:t>Lãnh</a:t>
            </a:r>
            <a:r>
              <a:rPr lang="en-GB" b="1" dirty="0">
                <a:solidFill>
                  <a:srgbClr val="0084AD"/>
                </a:solidFill>
              </a:rPr>
              <a:t> </a:t>
            </a:r>
            <a:r>
              <a:rPr lang="en-GB" b="1" dirty="0" err="1">
                <a:solidFill>
                  <a:srgbClr val="0084AD"/>
                </a:solidFill>
              </a:rPr>
              <a:t>đạo</a:t>
            </a:r>
            <a:endParaRPr lang="en-GB" b="1" dirty="0">
              <a:solidFill>
                <a:srgbClr val="0084AD"/>
              </a:solidFill>
            </a:endParaRPr>
          </a:p>
          <a:p>
            <a:pPr>
              <a:spcBef>
                <a:spcPts val="400"/>
              </a:spcBef>
            </a:pPr>
            <a:r>
              <a:rPr lang="en-GB" b="1" dirty="0">
                <a:solidFill>
                  <a:srgbClr val="0084AD"/>
                </a:solidFill>
              </a:rPr>
              <a:t>Confidentiality			- </a:t>
            </a:r>
            <a:r>
              <a:rPr lang="en-GB" b="1" dirty="0" err="1">
                <a:solidFill>
                  <a:srgbClr val="0084AD"/>
                </a:solidFill>
              </a:rPr>
              <a:t>Bảo</a:t>
            </a:r>
            <a:r>
              <a:rPr lang="en-GB" b="1" dirty="0">
                <a:solidFill>
                  <a:srgbClr val="0084AD"/>
                </a:solidFill>
              </a:rPr>
              <a:t> </a:t>
            </a:r>
            <a:r>
              <a:rPr lang="en-GB" b="1" dirty="0" err="1">
                <a:solidFill>
                  <a:srgbClr val="0084AD"/>
                </a:solidFill>
              </a:rPr>
              <a:t>mật</a:t>
            </a:r>
            <a:endParaRPr lang="en-GB" b="1" dirty="0">
              <a:solidFill>
                <a:srgbClr val="0084AD"/>
              </a:solidFill>
            </a:endParaRPr>
          </a:p>
          <a:p>
            <a:pPr>
              <a:spcBef>
                <a:spcPts val="400"/>
              </a:spcBef>
            </a:pPr>
            <a:r>
              <a:rPr lang="en-GB" b="1" dirty="0">
                <a:solidFill>
                  <a:srgbClr val="0084AD"/>
                </a:solidFill>
              </a:rPr>
              <a:t>Compliance and Accountability	- </a:t>
            </a:r>
            <a:r>
              <a:rPr lang="en-GB" b="1" dirty="0" err="1">
                <a:solidFill>
                  <a:srgbClr val="0084AD"/>
                </a:solidFill>
              </a:rPr>
              <a:t>Tuân</a:t>
            </a:r>
            <a:r>
              <a:rPr lang="en-GB" b="1" dirty="0">
                <a:solidFill>
                  <a:srgbClr val="0084AD"/>
                </a:solidFill>
              </a:rPr>
              <a:t> </a:t>
            </a:r>
            <a:r>
              <a:rPr lang="en-GB" b="1" dirty="0" err="1">
                <a:solidFill>
                  <a:srgbClr val="0084AD"/>
                </a:solidFill>
              </a:rPr>
              <a:t>thủ</a:t>
            </a:r>
            <a:r>
              <a:rPr lang="en-GB" b="1" dirty="0">
                <a:solidFill>
                  <a:srgbClr val="0084AD"/>
                </a:solidFill>
              </a:rPr>
              <a:t> </a:t>
            </a:r>
            <a:r>
              <a:rPr lang="en-GB" b="1" dirty="0" err="1">
                <a:solidFill>
                  <a:srgbClr val="0084AD"/>
                </a:solidFill>
              </a:rPr>
              <a:t>và</a:t>
            </a:r>
            <a:r>
              <a:rPr lang="en-GB" b="1" dirty="0">
                <a:solidFill>
                  <a:srgbClr val="0084AD"/>
                </a:solidFill>
              </a:rPr>
              <a:t> </a:t>
            </a:r>
            <a:r>
              <a:rPr lang="en-GB" b="1" dirty="0" err="1">
                <a:solidFill>
                  <a:srgbClr val="0084AD"/>
                </a:solidFill>
              </a:rPr>
              <a:t>minh</a:t>
            </a:r>
            <a:r>
              <a:rPr lang="en-GB" b="1" dirty="0">
                <a:solidFill>
                  <a:srgbClr val="0084AD"/>
                </a:solidFill>
              </a:rPr>
              <a:t> </a:t>
            </a:r>
            <a:r>
              <a:rPr lang="en-GB" b="1" dirty="0" err="1">
                <a:solidFill>
                  <a:srgbClr val="0084AD"/>
                </a:solidFill>
              </a:rPr>
              <a:t>bạch</a:t>
            </a:r>
            <a:endParaRPr lang="en-GB" b="1" dirty="0">
              <a:solidFill>
                <a:srgbClr val="0084A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AP_GEN_2019_A_presentation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CC6C2-2EFE-4F8E-A6C1-ED43C6889947}" type="slidenum">
              <a:rPr lang="en-GB" smtClean="0"/>
              <a:pPr/>
              <a:t>2</a:t>
            </a:fld>
            <a:r>
              <a:rPr lang="en-GB"/>
              <a:t> </a:t>
            </a:r>
            <a:endParaRPr lang="en-GB" dirty="0"/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10D8FC75-E6D0-496E-BF33-BD40B4F94842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719999" y="1535611"/>
            <a:ext cx="10670051" cy="1849186"/>
          </a:xfrm>
        </p:spPr>
        <p:txBody>
          <a:bodyPr/>
          <a:lstStyle/>
          <a:p>
            <a:pPr marL="180975" indent="-180975">
              <a:lnSpc>
                <a:spcPct val="11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GB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Integrity 				– </a:t>
            </a:r>
            <a:r>
              <a:rPr lang="en-GB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Liêm</a:t>
            </a:r>
            <a:r>
              <a:rPr lang="en-GB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 </a:t>
            </a:r>
            <a:r>
              <a:rPr lang="en-GB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chính</a:t>
            </a:r>
            <a:endParaRPr lang="en-GB" sz="2400" b="1" i="0" dirty="0">
              <a:solidFill>
                <a:srgbClr val="0084AD"/>
              </a:solidFill>
              <a:latin typeface="Frutiger LT Com 55 Roman" panose="020B0503030504020204" pitchFamily="34" charset="77"/>
            </a:endParaRPr>
          </a:p>
          <a:p>
            <a:pPr marL="180975" indent="-180975">
              <a:lnSpc>
                <a:spcPct val="11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GB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Transparency and Accountability 	– </a:t>
            </a:r>
            <a:r>
              <a:rPr lang="en-GB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Trong</a:t>
            </a:r>
            <a:r>
              <a:rPr lang="en-GB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 </a:t>
            </a:r>
            <a:r>
              <a:rPr lang="en-GB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sáng</a:t>
            </a:r>
            <a:r>
              <a:rPr lang="en-GB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 </a:t>
            </a:r>
            <a:r>
              <a:rPr lang="en-GB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và</a:t>
            </a:r>
            <a:r>
              <a:rPr lang="en-GB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 </a:t>
            </a:r>
            <a:r>
              <a:rPr lang="en-GB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minh</a:t>
            </a:r>
            <a:r>
              <a:rPr lang="en-GB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 </a:t>
            </a:r>
            <a:r>
              <a:rPr lang="en-GB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bạch</a:t>
            </a:r>
            <a:endParaRPr lang="en-GB" sz="2400" b="1" i="0" dirty="0">
              <a:solidFill>
                <a:srgbClr val="0084AD"/>
              </a:solidFill>
              <a:latin typeface="Frutiger LT Com 55 Roman" panose="020B0503030504020204" pitchFamily="34" charset="77"/>
            </a:endParaRPr>
          </a:p>
          <a:p>
            <a:pPr marL="180975" indent="-180975">
              <a:lnSpc>
                <a:spcPct val="11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GB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Fairness 				– </a:t>
            </a:r>
            <a:r>
              <a:rPr lang="en-GB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Công</a:t>
            </a:r>
            <a:r>
              <a:rPr lang="en-GB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 </a:t>
            </a:r>
            <a:r>
              <a:rPr lang="en-GB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bằng</a:t>
            </a:r>
            <a:endParaRPr lang="en-GB" sz="2400" b="1" i="0" dirty="0">
              <a:solidFill>
                <a:srgbClr val="0084AD"/>
              </a:solidFill>
              <a:latin typeface="Frutiger LT Com 55 Roman" panose="020B0503030504020204" pitchFamily="34" charset="77"/>
            </a:endParaRPr>
          </a:p>
          <a:p>
            <a:pPr marL="180975" indent="-180975">
              <a:lnSpc>
                <a:spcPct val="11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GB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Partnership 				– H</a:t>
            </a:r>
            <a:r>
              <a:rPr lang="en-US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ợp</a:t>
            </a:r>
            <a:r>
              <a:rPr lang="en-US" sz="2400" b="1" i="0" dirty="0">
                <a:solidFill>
                  <a:srgbClr val="0084AD"/>
                </a:solidFill>
                <a:latin typeface="Frutiger LT Com 55 Roman" panose="020B0503030504020204" pitchFamily="34" charset="77"/>
              </a:rPr>
              <a:t> </a:t>
            </a:r>
            <a:r>
              <a:rPr lang="en-US" sz="2400" b="1" i="0" dirty="0" err="1">
                <a:solidFill>
                  <a:srgbClr val="0084AD"/>
                </a:solidFill>
                <a:latin typeface="Frutiger LT Com 55 Roman" panose="020B0503030504020204" pitchFamily="34" charset="77"/>
              </a:rPr>
              <a:t>tác</a:t>
            </a:r>
            <a:endParaRPr lang="en-GB" sz="2400" b="1" i="0" dirty="0">
              <a:solidFill>
                <a:srgbClr val="0084AD"/>
              </a:solidFill>
              <a:latin typeface="Frutiger LT Com 55 Roman" panose="020B0503030504020204" pitchFamily="34" charset="77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3B2C3F65-49C8-4E24-A7AC-B0793AF03C9A}"/>
              </a:ext>
            </a:extLst>
          </p:cNvPr>
          <p:cNvSpPr txBox="1">
            <a:spLocks noChangeArrowheads="1"/>
          </p:cNvSpPr>
          <p:nvPr/>
        </p:nvSpPr>
        <p:spPr>
          <a:xfrm>
            <a:off x="1597324" y="406314"/>
            <a:ext cx="891540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rgbClr val="003763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 defTabSz="914400">
              <a:defRPr/>
            </a:pPr>
            <a:r>
              <a:rPr lang="en-US" altLang="en-US" sz="3200" kern="0"/>
              <a:t>NHIỆM VỤ CHUYÊN GIA KỸ THUẬT</a:t>
            </a:r>
            <a:endParaRPr lang="en-US" sz="3400" kern="0" dirty="0"/>
          </a:p>
        </p:txBody>
      </p:sp>
    </p:spTree>
    <p:extLst>
      <p:ext uri="{BB962C8B-B14F-4D97-AF65-F5344CB8AC3E}">
        <p14:creationId xmlns:p14="http://schemas.microsoft.com/office/powerpoint/2010/main" val="404885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0" y="1723739"/>
            <a:ext cx="82296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nhiệm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vụ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theo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quy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chế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tổ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chức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kỳ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tay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nghề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quốc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và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huấn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luyện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đội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tuyển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quốc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</a:t>
            </a:r>
            <a:endParaRPr lang="en-US" sz="2400" dirty="0">
              <a:solidFill>
                <a:srgbClr val="192CB7"/>
              </a:solidFill>
              <a:cs typeface="Times New Roman" pitchFamily="18" charset="0"/>
            </a:endParaRP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nhiệm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vụ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đ</a:t>
            </a:r>
            <a:r>
              <a:rPr lang="vi-VN" sz="2400" dirty="0">
                <a:solidFill>
                  <a:srgbClr val="192CB7"/>
                </a:solidFill>
                <a:cs typeface="Times New Roman" pitchFamily="18" charset="0"/>
              </a:rPr>
              <a:t>ư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ợc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làm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chuyên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biên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soạn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đề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(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quyết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riêng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)</a:t>
            </a: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nhiệm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vụ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đ</a:t>
            </a:r>
            <a:r>
              <a:rPr lang="vi-VN" sz="2400" dirty="0">
                <a:solidFill>
                  <a:srgbClr val="192CB7"/>
                </a:solidFill>
                <a:cs typeface="Times New Roman" pitchFamily="18" charset="0"/>
              </a:rPr>
              <a:t>ư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ợc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làm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chuyên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làm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tác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khảo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(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quyết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dindhj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riêng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)</a:t>
            </a:r>
          </a:p>
          <a:p>
            <a:pPr marL="914400" lvl="1" indent="-457200" algn="just">
              <a:buClr>
                <a:srgbClr val="3333FF"/>
              </a:buClr>
              <a:buAutoNum type="arabicPeriod"/>
              <a:defRPr/>
            </a:pP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Thực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hiện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nhiệm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vụ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đ</a:t>
            </a:r>
            <a:r>
              <a:rPr lang="vi-VN" sz="2400" dirty="0">
                <a:solidFill>
                  <a:srgbClr val="192CB7"/>
                </a:solidFill>
                <a:cs typeface="Times New Roman" pitchFamily="18" charset="0"/>
              </a:rPr>
              <a:t>ư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ợc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gia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làm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công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tác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giám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sát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kỳ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thi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(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có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quyết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định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192CB7"/>
                </a:solidFill>
                <a:cs typeface="Times New Roman" pitchFamily="18" charset="0"/>
              </a:rPr>
              <a:t>riêng</a:t>
            </a:r>
            <a:r>
              <a:rPr lang="en-US" sz="2400" dirty="0">
                <a:solidFill>
                  <a:srgbClr val="192CB7"/>
                </a:solidFill>
                <a:cs typeface="Times New Roman" pitchFamily="18" charset="0"/>
              </a:rPr>
              <a:t>)</a:t>
            </a:r>
          </a:p>
          <a:p>
            <a:pPr marL="457200" lvl="1" algn="just">
              <a:buClr>
                <a:srgbClr val="3333FF"/>
              </a:buClr>
              <a:defRPr/>
            </a:pPr>
            <a:endParaRPr lang="en-US" sz="2400" dirty="0">
              <a:solidFill>
                <a:srgbClr val="192CB7"/>
              </a:solidFill>
              <a:cs typeface="Times New Roman" pitchFamily="18" charset="0"/>
            </a:endParaRPr>
          </a:p>
          <a:p>
            <a:pPr algn="just">
              <a:spcBef>
                <a:spcPts val="600"/>
              </a:spcBef>
              <a:defRPr/>
            </a:pPr>
            <a:endParaRPr lang="en-US" altLang="en-US" sz="2400" dirty="0">
              <a:solidFill>
                <a:srgbClr val="0000FF"/>
              </a:solidFill>
              <a:cs typeface="Times New Roman" pitchFamily="18" charset="0"/>
            </a:endParaRPr>
          </a:p>
          <a:p>
            <a:pPr algn="just">
              <a:spcBef>
                <a:spcPts val="600"/>
              </a:spcBef>
              <a:defRPr/>
            </a:pPr>
            <a:endParaRPr lang="en-US" altLang="en-US" sz="2400" dirty="0">
              <a:solidFill>
                <a:srgbClr val="0000FF"/>
              </a:solidFill>
              <a:cs typeface="Times New Roman" pitchFamily="18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1600200" y="838200"/>
            <a:ext cx="8915400" cy="492443"/>
          </a:xfrm>
        </p:spPr>
        <p:txBody>
          <a:bodyPr/>
          <a:lstStyle/>
          <a:p>
            <a:pPr algn="ctr">
              <a:defRPr/>
            </a:pPr>
            <a:r>
              <a:rPr lang="en-US" altLang="en-US" sz="3200" dirty="0"/>
              <a:t>NHIỆM VỤ CHUYÊN GIA KỸ THUẬT</a:t>
            </a:r>
            <a:endParaRPr lang="en-US" sz="3400" dirty="0"/>
          </a:p>
        </p:txBody>
      </p:sp>
    </p:spTree>
    <p:extLst>
      <p:ext uri="{BB962C8B-B14F-4D97-AF65-F5344CB8AC3E}">
        <p14:creationId xmlns:p14="http://schemas.microsoft.com/office/powerpoint/2010/main" val="1559374118"/>
      </p:ext>
    </p:extLst>
  </p:cSld>
  <p:clrMapOvr>
    <a:masterClrMapping/>
  </p:clrMapOvr>
  <p:transition advClick="0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133600" y="246263"/>
            <a:ext cx="8307216" cy="369332"/>
          </a:xfrm>
        </p:spPr>
        <p:txBody>
          <a:bodyPr/>
          <a:lstStyle/>
          <a:p>
            <a:r>
              <a:rPr lang="en-US" sz="2400" dirty="0"/>
              <a:t>YÊU CẦU VỀ </a:t>
            </a:r>
            <a:r>
              <a:rPr lang="vi-VN" sz="2400" dirty="0"/>
              <a:t>PHẨM CHẤT, NĂNG LỰC</a:t>
            </a:r>
            <a:r>
              <a:rPr lang="en-US" sz="2400" dirty="0"/>
              <a:t> CHUYÊN GIA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552CFF-74FC-4038-99B6-AE6A4478B60F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1447801" y="1600200"/>
            <a:ext cx="1673568" cy="4220910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0000FF"/>
                </a:solidFill>
                <a:latin typeface="Times New Roman" charset="0"/>
                <a:ea typeface="ÇlÇr ñæí©" charset="0"/>
              </a:rPr>
              <a:t>ĐẢM BẢO THỰC HIỆN HOÀN THÀNH NHIỆM VỤ TẠI KỲ THI</a:t>
            </a:r>
            <a:endParaRPr lang="en-GB" dirty="0">
              <a:solidFill>
                <a:srgbClr val="0000FF"/>
              </a:solidFill>
              <a:latin typeface="Cambria" charset="0"/>
              <a:ea typeface="ÇlÇr ñæí©" charset="0"/>
            </a:endParaRPr>
          </a:p>
        </p:txBody>
      </p:sp>
      <p:grpSp>
        <p:nvGrpSpPr>
          <p:cNvPr id="40" name="Group 39"/>
          <p:cNvGrpSpPr/>
          <p:nvPr/>
        </p:nvGrpSpPr>
        <p:grpSpPr>
          <a:xfrm>
            <a:off x="3138906" y="1600200"/>
            <a:ext cx="1664912" cy="2110454"/>
            <a:chOff x="1614906" y="1600200"/>
            <a:chExt cx="1664912" cy="1361748"/>
          </a:xfrm>
        </p:grpSpPr>
        <p:sp>
          <p:nvSpPr>
            <p:cNvPr id="13" name="Right Arrow 14"/>
            <p:cNvSpPr>
              <a:spLocks noChangeArrowheads="1"/>
            </p:cNvSpPr>
            <p:nvPr/>
          </p:nvSpPr>
          <p:spPr bwMode="auto">
            <a:xfrm>
              <a:off x="1614906" y="2221217"/>
              <a:ext cx="290094" cy="343555"/>
            </a:xfrm>
            <a:prstGeom prst="rightArrow">
              <a:avLst>
                <a:gd name="adj1" fmla="val 50000"/>
                <a:gd name="adj2" fmla="val 49999"/>
              </a:avLst>
            </a:prstGeom>
            <a:noFill/>
            <a:ln w="25400">
              <a:solidFill>
                <a:srgbClr val="385D8A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Text Box 5"/>
            <p:cNvSpPr txBox="1">
              <a:spLocks noChangeArrowheads="1"/>
            </p:cNvSpPr>
            <p:nvPr/>
          </p:nvSpPr>
          <p:spPr bwMode="auto">
            <a:xfrm>
              <a:off x="1905000" y="1600200"/>
              <a:ext cx="1374818" cy="1361748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PHẨM CHẤT</a:t>
              </a:r>
            </a:p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(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gắn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với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con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người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và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văn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hóa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,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xã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hội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)</a:t>
              </a:r>
              <a:endParaRPr lang="en-GB" sz="1600" b="1" dirty="0">
                <a:solidFill>
                  <a:srgbClr val="0000FF"/>
                </a:solidFill>
                <a:latin typeface="Times New Roman" charset="0"/>
                <a:ea typeface="ÇlÇr ñæí©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817328" y="1600200"/>
            <a:ext cx="3640872" cy="2110455"/>
            <a:chOff x="3293328" y="1600200"/>
            <a:chExt cx="3640872" cy="1361748"/>
          </a:xfrm>
        </p:grpSpPr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3698288" y="1600200"/>
              <a:ext cx="3235912" cy="1361748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marL="228600" indent="-228600">
                <a:buFont typeface="+mj-lt"/>
                <a:buAutoNum type="arabicPeriod"/>
              </a:pP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Trung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thực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và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thấm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nhuần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7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giá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trị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cốt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lõi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của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kỳ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thi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;</a:t>
              </a:r>
            </a:p>
            <a:p>
              <a:pPr marL="228600" indent="-228600">
                <a:buFont typeface="+mj-lt"/>
                <a:buAutoNum type="arabicPeriod"/>
              </a:pP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Tính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nhiệt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huyết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,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đam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mê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nghề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nghiệp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và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cầu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tiến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;</a:t>
              </a:r>
            </a:p>
            <a:p>
              <a:pPr marL="228600" indent="-228600">
                <a:buFont typeface="+mj-lt"/>
                <a:buAutoNum type="arabicPeriod"/>
              </a:pP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Có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tinh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thần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trách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nhiệm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,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tính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tự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chủ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và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làm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việc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trong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môi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tr</a:t>
              </a:r>
              <a:r>
                <a:rPr lang="vi-VN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ư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ờng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áp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lực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. </a:t>
              </a:r>
              <a:endParaRPr lang="en-US" sz="1350" i="1" dirty="0">
                <a:solidFill>
                  <a:srgbClr val="0000FF"/>
                </a:solidFill>
                <a:latin typeface="Cambria" charset="0"/>
                <a:ea typeface="ÇlÇr ñæí©" charset="0"/>
              </a:endParaRPr>
            </a:p>
            <a:p>
              <a:pPr marL="228600" indent="-228600">
                <a:buFont typeface="+mj-lt"/>
                <a:buAutoNum type="arabicPeriod"/>
              </a:pP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Có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tâm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thế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sẵn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sàng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,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tính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sáng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tạo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;</a:t>
              </a:r>
            </a:p>
            <a:p>
              <a:pPr marL="228600" indent="-228600">
                <a:buFont typeface="+mj-lt"/>
                <a:buAutoNum type="arabicPeriod"/>
              </a:pP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Sức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khỏe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thể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chất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và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tinh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GB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thần</a:t>
              </a:r>
              <a:r>
                <a:rPr lang="en-GB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;</a:t>
              </a:r>
            </a:p>
            <a:p>
              <a:pPr marL="228600" indent="-228600">
                <a:buFont typeface="+mj-lt"/>
                <a:buAutoNum type="arabicPeriod"/>
              </a:pP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Kỹ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năng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công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dân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toàn</a:t>
              </a:r>
              <a:r>
                <a:rPr lang="en-US" sz="135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35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cầu</a:t>
              </a:r>
              <a:endParaRPr lang="en-US" sz="1350" b="1" dirty="0">
                <a:solidFill>
                  <a:srgbClr val="0000FF"/>
                </a:solidFill>
                <a:latin typeface="Cambria" charset="0"/>
                <a:ea typeface="ÇlÇr ñæí©" charset="0"/>
              </a:endParaRPr>
            </a:p>
          </p:txBody>
        </p:sp>
        <p:sp>
          <p:nvSpPr>
            <p:cNvPr id="33" name="Right Arrow 14"/>
            <p:cNvSpPr>
              <a:spLocks noChangeArrowheads="1"/>
            </p:cNvSpPr>
            <p:nvPr/>
          </p:nvSpPr>
          <p:spPr bwMode="auto">
            <a:xfrm>
              <a:off x="3293328" y="2113235"/>
              <a:ext cx="404960" cy="343555"/>
            </a:xfrm>
            <a:prstGeom prst="rightArrow">
              <a:avLst>
                <a:gd name="adj1" fmla="val 50000"/>
                <a:gd name="adj2" fmla="val 49999"/>
              </a:avLst>
            </a:prstGeom>
            <a:noFill/>
            <a:ln w="25400">
              <a:solidFill>
                <a:srgbClr val="385D8A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3124200" y="3777554"/>
            <a:ext cx="1679618" cy="2043556"/>
            <a:chOff x="1600200" y="3962400"/>
            <a:chExt cx="1679618" cy="1708846"/>
          </a:xfrm>
        </p:grpSpPr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1905000" y="3962400"/>
              <a:ext cx="1374818" cy="170884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headEnd/>
              <a:tailEnd/>
            </a:ln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NĂNG LỰC</a:t>
              </a:r>
            </a:p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(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Gắn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với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thực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hiện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nhiệm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vụ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kỹ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thuật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và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chuyên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môn</a:t>
              </a:r>
              <a:r>
                <a:rPr lang="en-US" sz="1600" b="1" dirty="0">
                  <a:latin typeface="Cambria" charset="0"/>
                  <a:ea typeface="ÇlÇr ñæí©" charset="0"/>
                </a:rPr>
                <a:t>)</a:t>
              </a:r>
              <a:endParaRPr lang="en-GB" sz="1600" b="1" dirty="0">
                <a:latin typeface="Times New Roman" charset="0"/>
                <a:ea typeface="ÇlÇr ñæí©" charset="0"/>
              </a:endParaRPr>
            </a:p>
          </p:txBody>
        </p:sp>
        <p:sp>
          <p:nvSpPr>
            <p:cNvPr id="35" name="Right Arrow 14"/>
            <p:cNvSpPr>
              <a:spLocks noChangeArrowheads="1"/>
            </p:cNvSpPr>
            <p:nvPr/>
          </p:nvSpPr>
          <p:spPr bwMode="auto">
            <a:xfrm>
              <a:off x="1600200" y="4761845"/>
              <a:ext cx="290094" cy="343555"/>
            </a:xfrm>
            <a:prstGeom prst="rightArrow">
              <a:avLst>
                <a:gd name="adj1" fmla="val 50000"/>
                <a:gd name="adj2" fmla="val 49999"/>
              </a:avLst>
            </a:prstGeom>
            <a:noFill/>
            <a:ln w="25400">
              <a:solidFill>
                <a:srgbClr val="385D8A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802622" y="3809999"/>
            <a:ext cx="3655578" cy="2011110"/>
            <a:chOff x="3278622" y="4190999"/>
            <a:chExt cx="3655578" cy="1480247"/>
          </a:xfrm>
        </p:grpSpPr>
        <p:sp>
          <p:nvSpPr>
            <p:cNvPr id="30" name="Text Box 10"/>
            <p:cNvSpPr txBox="1">
              <a:spLocks noChangeArrowheads="1"/>
            </p:cNvSpPr>
            <p:nvPr/>
          </p:nvSpPr>
          <p:spPr bwMode="auto">
            <a:xfrm>
              <a:off x="3733800" y="4190999"/>
              <a:ext cx="3200400" cy="1480247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marL="342900" indent="-342900" defTabSz="914400" fontAlgn="base"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</a:pP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Năng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lực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thực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hiện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(KT, KN);</a:t>
              </a:r>
            </a:p>
            <a:p>
              <a:pPr marL="342900" indent="-342900" defTabSz="914400" fontAlgn="base"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</a:pP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Có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kỹ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năng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c</a:t>
              </a:r>
              <a:r>
                <a:rPr lang="vi-VN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ơ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bản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(bao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gồm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ngoại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ngữ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sẽ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là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lợi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thế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lớn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);</a:t>
              </a:r>
            </a:p>
            <a:p>
              <a:pPr marL="342900" indent="-342900" defTabSz="914400" fontAlgn="base">
                <a:spcBef>
                  <a:spcPct val="0"/>
                </a:spcBef>
                <a:spcAft>
                  <a:spcPct val="0"/>
                </a:spcAft>
                <a:buFont typeface="+mj-lt"/>
                <a:buAutoNum type="arabicPeriod"/>
              </a:pP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Kinh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nghiệm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tham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dự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các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kỳ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thi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tay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nghề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QG, ASEAN, TG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là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lợi</a:t>
              </a:r>
              <a:r>
                <a:rPr lang="en-US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 </a:t>
              </a:r>
              <a:r>
                <a:rPr lang="en-US" sz="1600" b="1" dirty="0" err="1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thế</a:t>
              </a:r>
              <a:r>
                <a:rPr lang="en-GB" sz="1600" b="1" dirty="0">
                  <a:solidFill>
                    <a:srgbClr val="0000FF"/>
                  </a:solidFill>
                  <a:latin typeface="Cambria" charset="0"/>
                  <a:ea typeface="ÇlÇr ñæí©" charset="0"/>
                </a:rPr>
                <a:t>;</a:t>
              </a:r>
              <a:endParaRPr lang="en-GB" sz="1200" b="1" dirty="0">
                <a:solidFill>
                  <a:srgbClr val="0000FF"/>
                </a:solidFill>
                <a:latin typeface="Cambria" charset="0"/>
                <a:ea typeface="ÇlÇr ñæí©" charset="0"/>
              </a:endParaRPr>
            </a:p>
          </p:txBody>
        </p:sp>
        <p:sp>
          <p:nvSpPr>
            <p:cNvPr id="36" name="Right Arrow 14"/>
            <p:cNvSpPr>
              <a:spLocks noChangeArrowheads="1"/>
            </p:cNvSpPr>
            <p:nvPr/>
          </p:nvSpPr>
          <p:spPr bwMode="auto">
            <a:xfrm>
              <a:off x="3278622" y="4761845"/>
              <a:ext cx="455178" cy="343555"/>
            </a:xfrm>
            <a:prstGeom prst="rightArrow">
              <a:avLst>
                <a:gd name="adj1" fmla="val 50000"/>
                <a:gd name="adj2" fmla="val 49999"/>
              </a:avLst>
            </a:prstGeom>
            <a:noFill/>
            <a:ln w="25400">
              <a:solidFill>
                <a:srgbClr val="385D8A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8460221" y="1624614"/>
            <a:ext cx="2210609" cy="4196496"/>
            <a:chOff x="6936222" y="1624614"/>
            <a:chExt cx="1826778" cy="4071047"/>
          </a:xfrm>
        </p:grpSpPr>
        <p:sp>
          <p:nvSpPr>
            <p:cNvPr id="37" name="Text Box 1"/>
            <p:cNvSpPr txBox="1">
              <a:spLocks noChangeArrowheads="1"/>
            </p:cNvSpPr>
            <p:nvPr/>
          </p:nvSpPr>
          <p:spPr bwMode="auto">
            <a:xfrm>
              <a:off x="7391400" y="1624614"/>
              <a:ext cx="1371600" cy="4071047"/>
            </a:xfrm>
            <a:prstGeom prst="rect">
              <a:avLst/>
            </a:prstGeom>
            <a:ln>
              <a:headEnd/>
              <a:tailEnd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1pPr>
              <a:lvl2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0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000" b="1" dirty="0">
                  <a:solidFill>
                    <a:srgbClr val="FFFFFF"/>
                  </a:solidFill>
                  <a:latin typeface="Times New Roman" charset="0"/>
                  <a:ea typeface="ÇlÇr ñæí©" charset="0"/>
                </a:rPr>
                <a:t>ĐÁP ỨNG MỤC TIÊU, CỦA KỲ THI VÀ LỰA CHỌN Đ</a:t>
              </a:r>
              <a:r>
                <a:rPr lang="vi-VN" sz="2000" b="1" dirty="0">
                  <a:solidFill>
                    <a:srgbClr val="FFFFFF"/>
                  </a:solidFill>
                  <a:latin typeface="Times New Roman" charset="0"/>
                  <a:ea typeface="ÇlÇr ñæí©" charset="0"/>
                </a:rPr>
                <a:t>Ư</a:t>
              </a:r>
              <a:r>
                <a:rPr lang="en-US" sz="2000" b="1" dirty="0">
                  <a:solidFill>
                    <a:srgbClr val="FFFFFF"/>
                  </a:solidFill>
                  <a:latin typeface="Times New Roman" charset="0"/>
                  <a:ea typeface="ÇlÇr ñæí©" charset="0"/>
                </a:rPr>
                <a:t>ỢC ĐÚNG THÍ SINH ĐỈNH CAO</a:t>
              </a:r>
              <a:endParaRPr lang="en-GB" sz="2000" dirty="0">
                <a:solidFill>
                  <a:srgbClr val="FFFFFF"/>
                </a:solidFill>
                <a:latin typeface="Cambria" charset="0"/>
                <a:ea typeface="ÇlÇr ñæí©" charset="0"/>
              </a:endParaRPr>
            </a:p>
          </p:txBody>
        </p:sp>
        <p:sp>
          <p:nvSpPr>
            <p:cNvPr id="38" name="Right Arrow 14"/>
            <p:cNvSpPr>
              <a:spLocks noChangeArrowheads="1"/>
            </p:cNvSpPr>
            <p:nvPr/>
          </p:nvSpPr>
          <p:spPr bwMode="auto">
            <a:xfrm>
              <a:off x="6950928" y="2366206"/>
              <a:ext cx="440472" cy="343555"/>
            </a:xfrm>
            <a:prstGeom prst="rightArrow">
              <a:avLst>
                <a:gd name="adj1" fmla="val 50000"/>
                <a:gd name="adj2" fmla="val 49999"/>
              </a:avLst>
            </a:prstGeom>
            <a:noFill/>
            <a:ln w="25400">
              <a:solidFill>
                <a:srgbClr val="385D8A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 sz="2000"/>
            </a:p>
          </p:txBody>
        </p:sp>
        <p:sp>
          <p:nvSpPr>
            <p:cNvPr id="39" name="Right Arrow 14"/>
            <p:cNvSpPr>
              <a:spLocks noChangeArrowheads="1"/>
            </p:cNvSpPr>
            <p:nvPr/>
          </p:nvSpPr>
          <p:spPr bwMode="auto">
            <a:xfrm>
              <a:off x="6936222" y="4706010"/>
              <a:ext cx="455178" cy="343555"/>
            </a:xfrm>
            <a:prstGeom prst="rightArrow">
              <a:avLst>
                <a:gd name="adj1" fmla="val 50000"/>
                <a:gd name="adj2" fmla="val 49999"/>
              </a:avLst>
            </a:prstGeom>
            <a:noFill/>
            <a:ln w="25400">
              <a:solidFill>
                <a:srgbClr val="385D8A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en-US" sz="2000"/>
            </a:p>
          </p:txBody>
        </p:sp>
      </p:grpSp>
    </p:spTree>
    <p:extLst>
      <p:ext uri="{BB962C8B-B14F-4D97-AF65-F5344CB8AC3E}">
        <p14:creationId xmlns:p14="http://schemas.microsoft.com/office/powerpoint/2010/main" val="117591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2033"/>
            <a:ext cx="12191999" cy="685596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016339" y="1138803"/>
            <a:ext cx="2446019" cy="49244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933"/>
            <a:r>
              <a:rPr sz="3200" b="1" spc="-27" dirty="0">
                <a:solidFill>
                  <a:srgbClr val="FFFFFF"/>
                </a:solidFill>
                <a:latin typeface="Arial"/>
                <a:cs typeface="Arial"/>
              </a:rPr>
              <a:t>THANK</a:t>
            </a:r>
            <a:r>
              <a:rPr sz="3200" b="1" spc="-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FFFFFF"/>
                </a:solidFill>
                <a:latin typeface="Arial"/>
                <a:cs typeface="Arial"/>
              </a:rPr>
              <a:t>YOU</a:t>
            </a:r>
            <a:endParaRPr sz="32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84846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D3DAE3"/>
      </a:dk1>
      <a:lt1>
        <a:sysClr val="window" lastClr="404552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D3DAE3"/>
      </a:dk1>
      <a:lt1>
        <a:sysClr val="window" lastClr="404552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D3DAE3"/>
      </a:dk1>
      <a:lt1>
        <a:sysClr val="window" lastClr="404552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507</TotalTime>
  <Words>462</Words>
  <Application>Microsoft Office PowerPoint</Application>
  <PresentationFormat>Widescreen</PresentationFormat>
  <Paragraphs>45</Paragraphs>
  <Slides>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5" baseType="lpstr">
      <vt:lpstr>Arial</vt:lpstr>
      <vt:lpstr>Book Antiqua</vt:lpstr>
      <vt:lpstr>Calibri</vt:lpstr>
      <vt:lpstr>Cambria</vt:lpstr>
      <vt:lpstr>Frutiger LT Com 45 Light</vt:lpstr>
      <vt:lpstr>Frutiger LT Com 55 Roman</vt:lpstr>
      <vt:lpstr>Inria Serif</vt:lpstr>
      <vt:lpstr>Times New Roman</vt:lpstr>
      <vt:lpstr>Office Theme</vt:lpstr>
      <vt:lpstr>3_Office Theme</vt:lpstr>
      <vt:lpstr>PowerPoint Presentation</vt:lpstr>
      <vt:lpstr>1. Bảo đảm các ciá trị cốt lõi và nguyên tắc kỳ thi tay nghề:</vt:lpstr>
      <vt:lpstr>NHIỆM VỤ CHUYÊN GIA KỸ THUẬT</vt:lpstr>
      <vt:lpstr>YÊU CẦU VỀ PHẨM CHẤT, NĂNG LỰC CHUYÊN GIA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MSI</cp:lastModifiedBy>
  <cp:revision>43</cp:revision>
  <cp:lastPrinted>2019-04-10T11:52:44Z</cp:lastPrinted>
  <dcterms:created xsi:type="dcterms:W3CDTF">2019-03-05T12:58:55Z</dcterms:created>
  <dcterms:modified xsi:type="dcterms:W3CDTF">2019-11-20T23:34:21Z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2019-03-05T00:00:00Z</vt:filetime>
  </property>
  <property fmtid="{D5CDD505-2E9C-101B-9397-08002B2CF9AE}" pid="3" name="LastSaved">
    <vt:filetime>2019-03-05T00:00:00Z</vt:filetime>
  </property>
</Properties>
</file>